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76" autoAdjust="0"/>
    <p:restoredTop sz="94660"/>
  </p:normalViewPr>
  <p:slideViewPr>
    <p:cSldViewPr snapToGrid="0">
      <p:cViewPr>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667501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1588001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1435477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372990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2397044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3170833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302225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1052615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2057485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490648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08A3F-AA7A-498D-B9ED-B92FAD6C1FF4}"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02911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2159600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08A3F-AA7A-498D-B9ED-B92FAD6C1FF4}"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12573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1321994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3109030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D8739C-5138-49A5-84A8-93B23769433D}"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08A3F-AA7A-498D-B9ED-B92FAD6C1FF4}" type="slidenum">
              <a:rPr lang="en-US" smtClean="0"/>
              <a:t>‹#›</a:t>
            </a:fld>
            <a:endParaRPr lang="en-US" dirty="0"/>
          </a:p>
        </p:txBody>
      </p:sp>
    </p:spTree>
    <p:extLst>
      <p:ext uri="{BB962C8B-B14F-4D97-AF65-F5344CB8AC3E}">
        <p14:creationId xmlns:p14="http://schemas.microsoft.com/office/powerpoint/2010/main" val="1540314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0D8739C-5138-49A5-84A8-93B23769433D}" type="datetimeFigureOut">
              <a:rPr lang="en-US" smtClean="0"/>
              <a:t>11/25/2019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45908A3F-AA7A-498D-B9ED-B92FAD6C1FF4}" type="slidenum">
              <a:rPr lang="en-US" smtClean="0"/>
              <a:t>‹#›</a:t>
            </a:fld>
            <a:endParaRPr lang="en-US" dirty="0"/>
          </a:p>
        </p:txBody>
      </p:sp>
    </p:spTree>
    <p:extLst>
      <p:ext uri="{BB962C8B-B14F-4D97-AF65-F5344CB8AC3E}">
        <p14:creationId xmlns:p14="http://schemas.microsoft.com/office/powerpoint/2010/main" val="346151933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5682-4B75-447D-9EF1-F5C84F78B229}"/>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Dodge Corporation</a:t>
            </a:r>
          </a:p>
        </p:txBody>
      </p:sp>
      <p:sp>
        <p:nvSpPr>
          <p:cNvPr id="3" name="Subtitle 2">
            <a:extLst>
              <a:ext uri="{FF2B5EF4-FFF2-40B4-BE49-F238E27FC236}">
                <a16:creationId xmlns:a16="http://schemas.microsoft.com/office/drawing/2014/main" id="{C154F43B-4467-4A0F-8705-93B45F9432B6}"/>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28527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69C31-2DD0-46CD-85D8-D7578336B34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2DFBE421-8A3E-4ABA-9A44-4786549CBD2A}"/>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Dodge is a corporation  that is based on motor vehicle production. </a:t>
            </a:r>
          </a:p>
          <a:p>
            <a:r>
              <a:rPr lang="en-US" dirty="0">
                <a:latin typeface="Times New Roman" panose="02020603050405020304" pitchFamily="18" charset="0"/>
                <a:cs typeface="Times New Roman" panose="02020603050405020304" pitchFamily="18" charset="0"/>
              </a:rPr>
              <a:t>It’s headquarter is in Michigan.</a:t>
            </a:r>
          </a:p>
          <a:p>
            <a:r>
              <a:rPr lang="en-US" dirty="0">
                <a:latin typeface="Times New Roman" panose="02020603050405020304" pitchFamily="18" charset="0"/>
                <a:cs typeface="Times New Roman" panose="02020603050405020304" pitchFamily="18" charset="0"/>
              </a:rPr>
              <a:t>The goal of these company is to be the best automobile manufacturing corporation in the entire world, which can be achieved only if the management team comes up with a good strategies and implement them correctly, (Tehseen and Ramayah, 2015).</a:t>
            </a:r>
          </a:p>
          <a:p>
            <a:r>
              <a:rPr lang="en-US" dirty="0">
                <a:latin typeface="Times New Roman" panose="02020603050405020304" pitchFamily="18" charset="0"/>
                <a:cs typeface="Times New Roman" panose="02020603050405020304" pitchFamily="18" charset="0"/>
              </a:rPr>
              <a:t>The company is very attractive to both internal and international investors who are ready to venture in manufacturing of vehicles.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9719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3C496-42C9-4B1C-9C29-9E10BDEB114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Product/Services</a:t>
            </a:r>
          </a:p>
        </p:txBody>
      </p:sp>
      <p:sp>
        <p:nvSpPr>
          <p:cNvPr id="3" name="Content Placeholder 2">
            <a:extLst>
              <a:ext uri="{FF2B5EF4-FFF2-40B4-BE49-F238E27FC236}">
                <a16:creationId xmlns:a16="http://schemas.microsoft.com/office/drawing/2014/main" id="{48815EF7-8CC9-45FE-9A15-8E6CA25C6802}"/>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How the company satisfies the customers is very crucial in determining the its success.</a:t>
            </a:r>
          </a:p>
          <a:p>
            <a:r>
              <a:rPr lang="en-US" dirty="0">
                <a:latin typeface="Times New Roman" panose="02020603050405020304" pitchFamily="18" charset="0"/>
                <a:cs typeface="Times New Roman" panose="02020603050405020304" pitchFamily="18" charset="0"/>
              </a:rPr>
              <a:t>The company need to make the automobiles produced unique from those of the competitors because this will help in  making it’s products unique, thus reducing competition, (Cao, 2017).</a:t>
            </a:r>
          </a:p>
          <a:p>
            <a:r>
              <a:rPr lang="en-US" dirty="0">
                <a:latin typeface="Times New Roman" panose="02020603050405020304" pitchFamily="18" charset="0"/>
                <a:cs typeface="Times New Roman" panose="02020603050405020304" pitchFamily="18" charset="0"/>
              </a:rPr>
              <a:t>In order to accomplish the aforesaid, the company should look for what the customers might be in need of. </a:t>
            </a:r>
          </a:p>
          <a:p>
            <a:r>
              <a:rPr lang="en-US" dirty="0">
                <a:latin typeface="Times New Roman" panose="02020603050405020304" pitchFamily="18" charset="0"/>
                <a:cs typeface="Times New Roman" panose="02020603050405020304" pitchFamily="18" charset="0"/>
              </a:rPr>
              <a:t>The management should also focus more on offering reliable and affordable products which will  increase  the customer base.</a:t>
            </a:r>
          </a:p>
          <a:p>
            <a:r>
              <a:rPr lang="en-US" dirty="0">
                <a:latin typeface="Times New Roman" panose="02020603050405020304" pitchFamily="18" charset="0"/>
                <a:cs typeface="Times New Roman" panose="02020603050405020304" pitchFamily="18" charset="0"/>
              </a:rPr>
              <a:t>The  general marketing objective is to  guarantee that the company manufactures a automobiles that will work both in US and in the entire world. </a:t>
            </a:r>
          </a:p>
        </p:txBody>
      </p:sp>
    </p:spTree>
    <p:extLst>
      <p:ext uri="{BB962C8B-B14F-4D97-AF65-F5344CB8AC3E}">
        <p14:creationId xmlns:p14="http://schemas.microsoft.com/office/powerpoint/2010/main" val="1179873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99E50-98C5-4FBD-A34E-6BBBC7EDE13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Employees </a:t>
            </a:r>
          </a:p>
        </p:txBody>
      </p:sp>
      <p:sp>
        <p:nvSpPr>
          <p:cNvPr id="3" name="Content Placeholder 2">
            <a:extLst>
              <a:ext uri="{FF2B5EF4-FFF2-40B4-BE49-F238E27FC236}">
                <a16:creationId xmlns:a16="http://schemas.microsoft.com/office/drawing/2014/main" id="{183A05E9-C452-43AA-8CD5-71F11A9A25D6}"/>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success of any company is owed to the employees in  terms of their coordination, cooperation, competence and skills.</a:t>
            </a:r>
          </a:p>
          <a:p>
            <a:r>
              <a:rPr lang="en-US" dirty="0">
                <a:latin typeface="Times New Roman" panose="02020603050405020304" pitchFamily="18" charset="0"/>
                <a:cs typeface="Times New Roman" panose="02020603050405020304" pitchFamily="18" charset="0"/>
              </a:rPr>
              <a:t>The company must provide good and healthy working environment for the employees.</a:t>
            </a:r>
          </a:p>
          <a:p>
            <a:r>
              <a:rPr lang="en-US" dirty="0">
                <a:latin typeface="Times New Roman" panose="02020603050405020304" pitchFamily="18" charset="0"/>
                <a:cs typeface="Times New Roman" panose="02020603050405020304" pitchFamily="18" charset="0"/>
              </a:rPr>
              <a:t>When the company cares about the employees health, it send a very vivid message to the employees that the company is caring and values them. </a:t>
            </a:r>
          </a:p>
          <a:p>
            <a:r>
              <a:rPr lang="en-US" dirty="0">
                <a:latin typeface="Times New Roman" panose="02020603050405020304" pitchFamily="18" charset="0"/>
                <a:cs typeface="Times New Roman" panose="02020603050405020304" pitchFamily="18" charset="0"/>
              </a:rPr>
              <a:t>When the employees are well treated, they end up serving the customers better, (Cao, 2017). </a:t>
            </a:r>
          </a:p>
          <a:p>
            <a:r>
              <a:rPr lang="en-US" dirty="0">
                <a:latin typeface="Times New Roman" panose="02020603050405020304" pitchFamily="18" charset="0"/>
                <a:cs typeface="Times New Roman" panose="02020603050405020304" pitchFamily="18" charset="0"/>
              </a:rPr>
              <a:t>Moreover, the customers should be involved in making decision because  this makes the decision made to be the soundest.</a:t>
            </a:r>
          </a:p>
          <a:p>
            <a:r>
              <a:rPr lang="en-US" dirty="0">
                <a:latin typeface="Times New Roman" panose="02020603050405020304" pitchFamily="18" charset="0"/>
                <a:cs typeface="Times New Roman" panose="02020603050405020304" pitchFamily="18" charset="0"/>
              </a:rPr>
              <a:t>When the employees are underperforming, it’s advisable to investigate  why the they are not performing as expected and fixing the issue instead of recruiting others. </a:t>
            </a:r>
          </a:p>
        </p:txBody>
      </p:sp>
    </p:spTree>
    <p:extLst>
      <p:ext uri="{BB962C8B-B14F-4D97-AF65-F5344CB8AC3E}">
        <p14:creationId xmlns:p14="http://schemas.microsoft.com/office/powerpoint/2010/main" val="2722715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8CBB-EE93-4A35-9436-CDC29655DB9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Marketing strategies</a:t>
            </a:r>
          </a:p>
        </p:txBody>
      </p:sp>
      <p:sp>
        <p:nvSpPr>
          <p:cNvPr id="3" name="Content Placeholder 2">
            <a:extLst>
              <a:ext uri="{FF2B5EF4-FFF2-40B4-BE49-F238E27FC236}">
                <a16:creationId xmlns:a16="http://schemas.microsoft.com/office/drawing/2014/main" id="{1802A2BF-07C2-4CD5-9AE1-69904A5877FC}"/>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Good marketing strategy is very important in identifying the success of the business. </a:t>
            </a:r>
          </a:p>
          <a:p>
            <a:r>
              <a:rPr lang="en-US" dirty="0">
                <a:latin typeface="Times New Roman" panose="02020603050405020304" pitchFamily="18" charset="0"/>
                <a:cs typeface="Times New Roman" panose="02020603050405020304" pitchFamily="18" charset="0"/>
              </a:rPr>
              <a:t>Moreover, Dodge corporation should then focus on discovering the profitable niche in the market. </a:t>
            </a:r>
          </a:p>
          <a:p>
            <a:r>
              <a:rPr lang="en-US" dirty="0">
                <a:latin typeface="Times New Roman" panose="02020603050405020304" pitchFamily="18" charset="0"/>
                <a:cs typeface="Times New Roman" panose="02020603050405020304" pitchFamily="18" charset="0"/>
              </a:rPr>
              <a:t>Use of social media is one of the marketing strategy that should be adopted, in that there is many clients online- it the fastest way of ensuring that any new information reaches the targeted customers. </a:t>
            </a:r>
          </a:p>
          <a:p>
            <a:r>
              <a:rPr lang="en-US" dirty="0">
                <a:latin typeface="Times New Roman" panose="02020603050405020304" pitchFamily="18" charset="0"/>
                <a:cs typeface="Times New Roman" panose="02020603050405020304" pitchFamily="18" charset="0"/>
              </a:rPr>
              <a:t>Secondly, the company can create video tutorials which will help in teaching the clients something useful. The videos can be posted on YouTube or/and the company’s website. </a:t>
            </a:r>
          </a:p>
          <a:p>
            <a:r>
              <a:rPr lang="en-US" dirty="0">
                <a:latin typeface="Times New Roman" panose="02020603050405020304" pitchFamily="18" charset="0"/>
                <a:cs typeface="Times New Roman" panose="02020603050405020304" pitchFamily="18" charset="0"/>
              </a:rPr>
              <a:t>Moreover, the company should marketing team should be very conversant with search engine optimization. </a:t>
            </a:r>
          </a:p>
        </p:txBody>
      </p:sp>
    </p:spTree>
    <p:extLst>
      <p:ext uri="{BB962C8B-B14F-4D97-AF65-F5344CB8AC3E}">
        <p14:creationId xmlns:p14="http://schemas.microsoft.com/office/powerpoint/2010/main" val="4026333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7DF33-A5A1-4560-8B46-EA1B7D68AE55}"/>
              </a:ext>
            </a:extLst>
          </p:cNvPr>
          <p:cNvSpPr>
            <a:spLocks noGrp="1"/>
          </p:cNvSpPr>
          <p:nvPr>
            <p:ph type="title"/>
          </p:nvPr>
        </p:nvSpPr>
        <p:spPr/>
        <p:txBody>
          <a:bodyPr/>
          <a:lstStyle/>
          <a:p>
            <a:r>
              <a:rPr lang="en-US" dirty="0"/>
              <a:t>Management</a:t>
            </a:r>
          </a:p>
        </p:txBody>
      </p:sp>
      <p:sp>
        <p:nvSpPr>
          <p:cNvPr id="3" name="Content Placeholder 2">
            <a:extLst>
              <a:ext uri="{FF2B5EF4-FFF2-40B4-BE49-F238E27FC236}">
                <a16:creationId xmlns:a16="http://schemas.microsoft.com/office/drawing/2014/main" id="{3608CAEB-60C9-4A6F-97CA-1E4BA3BE9B92}"/>
              </a:ext>
            </a:extLst>
          </p:cNvPr>
          <p:cNvSpPr>
            <a:spLocks noGrp="1"/>
          </p:cNvSpPr>
          <p:nvPr>
            <p:ph idx="1"/>
          </p:nvPr>
        </p:nvSpPr>
        <p:spPr/>
        <p:txBody>
          <a:bodyPr>
            <a:normAutofit/>
          </a:bodyPr>
          <a:lstStyle/>
          <a:p>
            <a:r>
              <a:rPr lang="en-US" dirty="0"/>
              <a:t>Good management of the company is the main determinant of it’s success in global market. </a:t>
            </a:r>
          </a:p>
          <a:p>
            <a:r>
              <a:rPr lang="en-US" dirty="0"/>
              <a:t>In order to ensure that Dodge automobile company succeeds in global market, it’s important to ensure that the management team work strong and ambitious enough to take the company to the required level. </a:t>
            </a:r>
          </a:p>
          <a:p>
            <a:r>
              <a:rPr lang="en-US" dirty="0"/>
              <a:t>The management team should also understand the corporation’s big-picture corporate strategy in order to move in the same page.</a:t>
            </a:r>
          </a:p>
          <a:p>
            <a:r>
              <a:rPr lang="en-US" dirty="0"/>
              <a:t>The strategies and objectives of different departments should be clear for the entire team. </a:t>
            </a:r>
          </a:p>
          <a:p>
            <a:r>
              <a:rPr lang="en-US" dirty="0"/>
              <a:t>The top management should use Continuous Performance Management tool in order to  ascertain the performance of the company in different time periods. </a:t>
            </a:r>
          </a:p>
        </p:txBody>
      </p:sp>
    </p:spTree>
    <p:extLst>
      <p:ext uri="{BB962C8B-B14F-4D97-AF65-F5344CB8AC3E}">
        <p14:creationId xmlns:p14="http://schemas.microsoft.com/office/powerpoint/2010/main" val="3288873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9384B-7973-4CC3-88AB-EEAEEE8AED96}"/>
              </a:ext>
            </a:extLst>
          </p:cNvPr>
          <p:cNvSpPr>
            <a:spLocks noGrp="1"/>
          </p:cNvSpPr>
          <p:nvPr>
            <p:ph type="title"/>
          </p:nvPr>
        </p:nvSpPr>
        <p:spPr/>
        <p:txBody>
          <a:bodyPr/>
          <a:lstStyle/>
          <a:p>
            <a:r>
              <a:rPr lang="en-US" dirty="0"/>
              <a:t>Communication</a:t>
            </a:r>
          </a:p>
        </p:txBody>
      </p:sp>
      <p:sp>
        <p:nvSpPr>
          <p:cNvPr id="3" name="Content Placeholder 2">
            <a:extLst>
              <a:ext uri="{FF2B5EF4-FFF2-40B4-BE49-F238E27FC236}">
                <a16:creationId xmlns:a16="http://schemas.microsoft.com/office/drawing/2014/main" id="{4FD43448-CA90-41C8-8CA1-F37561AE8415}"/>
              </a:ext>
            </a:extLst>
          </p:cNvPr>
          <p:cNvSpPr>
            <a:spLocks noGrp="1"/>
          </p:cNvSpPr>
          <p:nvPr>
            <p:ph idx="1"/>
          </p:nvPr>
        </p:nvSpPr>
        <p:spPr/>
        <p:txBody>
          <a:bodyPr>
            <a:normAutofit/>
          </a:bodyPr>
          <a:lstStyle/>
          <a:p>
            <a:r>
              <a:rPr lang="en-US" dirty="0"/>
              <a:t>Good communication  makes sure that the message is passed to the right person without being distorted. </a:t>
            </a:r>
          </a:p>
          <a:p>
            <a:r>
              <a:rPr lang="en-US" dirty="0"/>
              <a:t>The management team should plan both face to face and online meetings to discusses matters arising, projects and the organization as a whole. </a:t>
            </a:r>
          </a:p>
          <a:p>
            <a:r>
              <a:rPr lang="en-US" dirty="0"/>
              <a:t>Moreover, the Dodge should adopt an in-service training where the new employees are updated on important things about the company thus ensuring that they are all in one page. </a:t>
            </a:r>
          </a:p>
          <a:p>
            <a:r>
              <a:rPr lang="en-US" dirty="0"/>
              <a:t>In addition, the communication strategies of the company should be regularly checked to ensure that  they are serving valuable services to the corporation and fixing the challenges that might be experienced  or expected. </a:t>
            </a:r>
          </a:p>
          <a:p>
            <a:endParaRPr lang="en-US" dirty="0"/>
          </a:p>
        </p:txBody>
      </p:sp>
    </p:spTree>
    <p:extLst>
      <p:ext uri="{BB962C8B-B14F-4D97-AF65-F5344CB8AC3E}">
        <p14:creationId xmlns:p14="http://schemas.microsoft.com/office/powerpoint/2010/main" val="1064861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ABE59-419F-4E7C-9292-0A40318D48B2}"/>
              </a:ext>
            </a:extLst>
          </p:cNvPr>
          <p:cNvSpPr>
            <a:spLocks noGrp="1"/>
          </p:cNvSpPr>
          <p:nvPr>
            <p:ph type="title"/>
          </p:nvPr>
        </p:nvSpPr>
        <p:spPr/>
        <p:txBody>
          <a:bodyPr/>
          <a:lstStyle/>
          <a:p>
            <a:r>
              <a:rPr lang="en-US" dirty="0"/>
              <a:t>Strategies to maintain the customers</a:t>
            </a:r>
          </a:p>
        </p:txBody>
      </p:sp>
      <p:sp>
        <p:nvSpPr>
          <p:cNvPr id="3" name="Content Placeholder 2">
            <a:extLst>
              <a:ext uri="{FF2B5EF4-FFF2-40B4-BE49-F238E27FC236}">
                <a16:creationId xmlns:a16="http://schemas.microsoft.com/office/drawing/2014/main" id="{E3716A49-478B-479A-A771-497C37266096}"/>
              </a:ext>
            </a:extLst>
          </p:cNvPr>
          <p:cNvSpPr>
            <a:spLocks noGrp="1"/>
          </p:cNvSpPr>
          <p:nvPr>
            <p:ph idx="1"/>
          </p:nvPr>
        </p:nvSpPr>
        <p:spPr/>
        <p:txBody>
          <a:bodyPr/>
          <a:lstStyle/>
          <a:p>
            <a:r>
              <a:rPr lang="en-US" dirty="0"/>
              <a:t>In marketing researches and feasible studies, the company always looks at the strategy that is going to maintain the customers.</a:t>
            </a:r>
          </a:p>
          <a:p>
            <a:r>
              <a:rPr lang="en-US" dirty="0"/>
              <a:t>One of the strategy is offering an exciting motivations through rewarding, refunding and rebating to the potential customers.</a:t>
            </a:r>
          </a:p>
          <a:p>
            <a:r>
              <a:rPr lang="en-US" dirty="0"/>
              <a:t>Second strategy is giving real information; and offering quality and standard  products and services to the customers- this will make the potential customers to be fully convinced that Dodge company is the best against other companies. </a:t>
            </a:r>
          </a:p>
          <a:p>
            <a:r>
              <a:rPr lang="en-US" dirty="0"/>
              <a:t>Moreover, the company can set out promos and roadshows with aim of awarding the loyal customers. </a:t>
            </a:r>
          </a:p>
        </p:txBody>
      </p:sp>
    </p:spTree>
    <p:extLst>
      <p:ext uri="{BB962C8B-B14F-4D97-AF65-F5344CB8AC3E}">
        <p14:creationId xmlns:p14="http://schemas.microsoft.com/office/powerpoint/2010/main" val="1938326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3847A-A68F-4651-83B6-EAE9E04B5EE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Measuring Strategy Success</a:t>
            </a:r>
          </a:p>
        </p:txBody>
      </p:sp>
      <p:sp>
        <p:nvSpPr>
          <p:cNvPr id="3" name="Content Placeholder 2">
            <a:extLst>
              <a:ext uri="{FF2B5EF4-FFF2-40B4-BE49-F238E27FC236}">
                <a16:creationId xmlns:a16="http://schemas.microsoft.com/office/drawing/2014/main" id="{6B406BA6-E278-47A5-85EF-A10176513F8C}"/>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company can use different metrics in order to measure the success of different projects. </a:t>
            </a:r>
          </a:p>
          <a:p>
            <a:r>
              <a:rPr lang="en-US" dirty="0">
                <a:latin typeface="Times New Roman" panose="02020603050405020304" pitchFamily="18" charset="0"/>
                <a:cs typeface="Times New Roman" panose="02020603050405020304" pitchFamily="18" charset="0"/>
              </a:rPr>
              <a:t>The measurement of the success of the strategy is based on the specific goal which is basically the main objective of the strategic plan, (Rahman et al, 2016).</a:t>
            </a:r>
          </a:p>
          <a:p>
            <a:r>
              <a:rPr lang="en-US" dirty="0">
                <a:latin typeface="Times New Roman" panose="02020603050405020304" pitchFamily="18" charset="0"/>
                <a:cs typeface="Times New Roman" panose="02020603050405020304" pitchFamily="18" charset="0"/>
              </a:rPr>
              <a:t>For example, in a plan to venture into new global markets, this strategy can be measured in terms of the number of people  that bought the new Dodge products. </a:t>
            </a:r>
          </a:p>
          <a:p>
            <a:r>
              <a:rPr lang="en-US" dirty="0">
                <a:latin typeface="Times New Roman" panose="02020603050405020304" pitchFamily="18" charset="0"/>
                <a:cs typeface="Times New Roman" panose="02020603050405020304" pitchFamily="18" charset="0"/>
              </a:rPr>
              <a:t>Nevertheless, the effectiveness of a strategy can be measured by establishing the base values and tracking the progress. </a:t>
            </a:r>
          </a:p>
          <a:p>
            <a:r>
              <a:rPr lang="en-US" dirty="0">
                <a:latin typeface="Times New Roman" panose="02020603050405020304" pitchFamily="18" charset="0"/>
                <a:cs typeface="Times New Roman" panose="02020603050405020304" pitchFamily="18" charset="0"/>
              </a:rPr>
              <a:t>The effectiveness should be measured in terms of objectives. </a:t>
            </a:r>
          </a:p>
        </p:txBody>
      </p:sp>
    </p:spTree>
    <p:extLst>
      <p:ext uri="{BB962C8B-B14F-4D97-AF65-F5344CB8AC3E}">
        <p14:creationId xmlns:p14="http://schemas.microsoft.com/office/powerpoint/2010/main" val="824451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F7922-44A7-4632-A8D9-1CC99CDDD3B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Strategies to Ensure International Success</a:t>
            </a:r>
          </a:p>
        </p:txBody>
      </p:sp>
      <p:sp>
        <p:nvSpPr>
          <p:cNvPr id="3" name="Content Placeholder 2">
            <a:extLst>
              <a:ext uri="{FF2B5EF4-FFF2-40B4-BE49-F238E27FC236}">
                <a16:creationId xmlns:a16="http://schemas.microsoft.com/office/drawing/2014/main" id="{8D1DDAF4-0928-44AB-ACA2-CD87394BC881}"/>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There are additional strategies that need to be utilized in order to ensure internal success, these are;</a:t>
            </a:r>
          </a:p>
          <a:p>
            <a:pPr marL="571500" indent="-571500">
              <a:buFont typeface="+mj-lt"/>
              <a:buAutoNum type="romanUcPeriod"/>
            </a:pPr>
            <a:r>
              <a:rPr lang="en-US" dirty="0">
                <a:latin typeface="Times New Roman" panose="02020603050405020304" pitchFamily="18" charset="0"/>
                <a:cs typeface="Times New Roman" panose="02020603050405020304" pitchFamily="18" charset="0"/>
              </a:rPr>
              <a:t>Emphasizing on American brand- American brands reinforces the social status of the product, (Kim et al, 2018).</a:t>
            </a:r>
          </a:p>
          <a:p>
            <a:pPr marL="571500" indent="-571500">
              <a:buFont typeface="+mj-lt"/>
              <a:buAutoNum type="romanUcPeriod"/>
            </a:pPr>
            <a:r>
              <a:rPr lang="en-US" dirty="0">
                <a:latin typeface="Times New Roman" panose="02020603050405020304" pitchFamily="18" charset="0"/>
                <a:cs typeface="Times New Roman" panose="02020603050405020304" pitchFamily="18" charset="0"/>
              </a:rPr>
              <a:t>Design products for specific need- Different automobiles  should be made for specific market need, such as sporting, mud-riding and luxury.</a:t>
            </a:r>
          </a:p>
          <a:p>
            <a:pPr marL="571500" indent="-571500">
              <a:buFont typeface="+mj-lt"/>
              <a:buAutoNum type="romanUcPeriod"/>
            </a:pPr>
            <a:r>
              <a:rPr lang="en-US" dirty="0">
                <a:latin typeface="Times New Roman" panose="02020603050405020304" pitchFamily="18" charset="0"/>
                <a:cs typeface="Times New Roman" panose="02020603050405020304" pitchFamily="18" charset="0"/>
              </a:rPr>
              <a:t>Monitor the suppliers to ensure that they don’t have bad hidden agenda.</a:t>
            </a:r>
          </a:p>
          <a:p>
            <a:pPr marL="571500" indent="-571500">
              <a:buFont typeface="+mj-lt"/>
              <a:buAutoNum type="romanUcPeriod"/>
            </a:pPr>
            <a:r>
              <a:rPr lang="en-US" dirty="0">
                <a:latin typeface="Times New Roman" panose="02020603050405020304" pitchFamily="18" charset="0"/>
                <a:cs typeface="Times New Roman" panose="02020603050405020304" pitchFamily="18" charset="0"/>
              </a:rPr>
              <a:t>Lastly, the company should abide to the laws of different global markets.</a:t>
            </a:r>
          </a:p>
        </p:txBody>
      </p:sp>
    </p:spTree>
    <p:extLst>
      <p:ext uri="{BB962C8B-B14F-4D97-AF65-F5344CB8AC3E}">
        <p14:creationId xmlns:p14="http://schemas.microsoft.com/office/powerpoint/2010/main" val="3445797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A407E-7BBE-4D14-B689-C822AF8004A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Lesson Learned</a:t>
            </a:r>
          </a:p>
        </p:txBody>
      </p:sp>
      <p:sp>
        <p:nvSpPr>
          <p:cNvPr id="3" name="Content Placeholder 2">
            <a:extLst>
              <a:ext uri="{FF2B5EF4-FFF2-40B4-BE49-F238E27FC236}">
                <a16:creationId xmlns:a16="http://schemas.microsoft.com/office/drawing/2014/main" id="{AF31BD90-4905-4CA2-93D1-BD1ADC5714C9}"/>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Through out this presentation, I have learned that good communication, quality products, strong management team and good marketing strategy are important in ensuring that the company successes in global market. </a:t>
            </a:r>
          </a:p>
          <a:p>
            <a:r>
              <a:rPr lang="en-US" dirty="0">
                <a:latin typeface="Times New Roman" panose="02020603050405020304" pitchFamily="18" charset="0"/>
                <a:cs typeface="Times New Roman" panose="02020603050405020304" pitchFamily="18" charset="0"/>
              </a:rPr>
              <a:t>Moreover, I have also learned that designing products in accordance to a specific needs can make Dodge company to succeed in global market. </a:t>
            </a:r>
          </a:p>
        </p:txBody>
      </p:sp>
    </p:spTree>
    <p:extLst>
      <p:ext uri="{BB962C8B-B14F-4D97-AF65-F5344CB8AC3E}">
        <p14:creationId xmlns:p14="http://schemas.microsoft.com/office/powerpoint/2010/main" val="4079673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76396-C071-40A1-87D7-8E5995B457E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id="{371E3727-2DA6-40FA-BAE2-A28CA88E28C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conclusion, Dodge company is very attractive to the international markets because of it’s quality products. </a:t>
            </a:r>
          </a:p>
          <a:p>
            <a:r>
              <a:rPr lang="en-US" dirty="0">
                <a:latin typeface="Times New Roman" panose="02020603050405020304" pitchFamily="18" charset="0"/>
                <a:cs typeface="Times New Roman" panose="02020603050405020304" pitchFamily="18" charset="0"/>
              </a:rPr>
              <a:t>Management team should work together in order to ensure that all departments are on the same page. </a:t>
            </a:r>
          </a:p>
          <a:p>
            <a:r>
              <a:rPr lang="en-US" dirty="0">
                <a:latin typeface="Times New Roman" panose="02020603050405020304" pitchFamily="18" charset="0"/>
                <a:cs typeface="Times New Roman" panose="02020603050405020304" pitchFamily="18" charset="0"/>
              </a:rPr>
              <a:t>The company should use different marketing strategy in order to maintain their customers in global market. </a:t>
            </a:r>
          </a:p>
          <a:p>
            <a:r>
              <a:rPr lang="en-US" dirty="0">
                <a:latin typeface="Times New Roman" panose="02020603050405020304" pitchFamily="18" charset="0"/>
                <a:cs typeface="Times New Roman" panose="02020603050405020304" pitchFamily="18" charset="0"/>
              </a:rPr>
              <a:t>The measurement of the success of the business strategy will be determined  in terms of how the Company was able to attain the set objectives. </a:t>
            </a:r>
          </a:p>
        </p:txBody>
      </p:sp>
    </p:spTree>
    <p:extLst>
      <p:ext uri="{BB962C8B-B14F-4D97-AF65-F5344CB8AC3E}">
        <p14:creationId xmlns:p14="http://schemas.microsoft.com/office/powerpoint/2010/main" val="775959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DEE46-97AD-4BAD-BCF4-3C783C80392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3719E6D3-9715-428B-A28F-8497E4DBB74B}"/>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Tehseen, S., &amp; Ramayah, T. (2015). Entrepreneurial competencies and SMEs business success: The contingent role of external integration. </a:t>
            </a:r>
            <a:r>
              <a:rPr lang="en-US" i="1" dirty="0">
                <a:latin typeface="Times New Roman" panose="02020603050405020304" pitchFamily="18" charset="0"/>
                <a:cs typeface="Times New Roman" panose="02020603050405020304" pitchFamily="18" charset="0"/>
              </a:rPr>
              <a:t>Mediterranean Journal of Social Sciences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a:t>
            </a:r>
            <a:r>
              <a:rPr lang="en-US" dirty="0">
                <a:latin typeface="Times New Roman" panose="02020603050405020304" pitchFamily="18" charset="0"/>
                <a:cs typeface="Times New Roman" panose="02020603050405020304" pitchFamily="18" charset="0"/>
              </a:rPr>
              <a:t>(1), 50.</a:t>
            </a:r>
          </a:p>
          <a:p>
            <a:r>
              <a:rPr lang="en-US" dirty="0">
                <a:latin typeface="Times New Roman" panose="02020603050405020304" pitchFamily="18" charset="0"/>
                <a:cs typeface="Times New Roman" panose="02020603050405020304" pitchFamily="18" charset="0"/>
              </a:rPr>
              <a:t>Cao, V., Seet, P. S., Jie, F., &amp; Crews, J. (2017). A conceptual model of entrepreneurial competencies and business success in small and medium enterprises.</a:t>
            </a:r>
          </a:p>
          <a:p>
            <a:r>
              <a:rPr lang="en-US" dirty="0">
                <a:latin typeface="Times New Roman" panose="02020603050405020304" pitchFamily="18" charset="0"/>
                <a:cs typeface="Times New Roman" panose="02020603050405020304" pitchFamily="18" charset="0"/>
              </a:rPr>
              <a:t>Rahman, S. A., Amran, A., Ahmad, N. H., &amp; Taghizadeh, S. K. (2016). Enhancing the wellbeing of base of the pyramid entrepreneurs through business success: the role of private organizations. </a:t>
            </a:r>
            <a:r>
              <a:rPr lang="en-US" i="1" dirty="0">
                <a:latin typeface="Times New Roman" panose="02020603050405020304" pitchFamily="18" charset="0"/>
                <a:cs typeface="Times New Roman" panose="02020603050405020304" pitchFamily="18" charset="0"/>
              </a:rPr>
              <a:t>Social Indicators Research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127</a:t>
            </a:r>
            <a:r>
              <a:rPr lang="en-US" dirty="0">
                <a:latin typeface="Times New Roman" panose="02020603050405020304" pitchFamily="18" charset="0"/>
                <a:cs typeface="Times New Roman" panose="02020603050405020304" pitchFamily="18" charset="0"/>
              </a:rPr>
              <a:t>(1), 195-216.</a:t>
            </a:r>
          </a:p>
          <a:p>
            <a:r>
              <a:rPr lang="en-US" dirty="0">
                <a:latin typeface="Times New Roman" panose="02020603050405020304" pitchFamily="18" charset="0"/>
                <a:cs typeface="Times New Roman" panose="02020603050405020304" pitchFamily="18" charset="0"/>
              </a:rPr>
              <a:t>Kim, B., Kim, H., &amp; Jeon, Y. (2018). Critical Success Factors of a Design Startup Business. </a:t>
            </a:r>
            <a:r>
              <a:rPr lang="en-US" i="1" dirty="0">
                <a:latin typeface="Times New Roman" panose="02020603050405020304" pitchFamily="18" charset="0"/>
                <a:cs typeface="Times New Roman" panose="02020603050405020304" pitchFamily="18" charset="0"/>
              </a:rPr>
              <a:t>Sustainability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10</a:t>
            </a:r>
            <a:r>
              <a:rPr lang="en-US" dirty="0">
                <a:latin typeface="Times New Roman" panose="02020603050405020304" pitchFamily="18" charset="0"/>
                <a:cs typeface="Times New Roman" panose="02020603050405020304" pitchFamily="18" charset="0"/>
              </a:rPr>
              <a:t>(9), 2981.</a:t>
            </a:r>
          </a:p>
        </p:txBody>
      </p:sp>
    </p:spTree>
    <p:extLst>
      <p:ext uri="{BB962C8B-B14F-4D97-AF65-F5344CB8AC3E}">
        <p14:creationId xmlns:p14="http://schemas.microsoft.com/office/powerpoint/2010/main" val="216013880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267</TotalTime>
  <Words>1280</Words>
  <Application>Microsoft Office PowerPoint</Application>
  <PresentationFormat>Widescreen</PresentationFormat>
  <Paragraphs>66</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Times New Roman</vt:lpstr>
      <vt:lpstr>Trebuchet MS</vt:lpstr>
      <vt:lpstr>Wingdings 3</vt:lpstr>
      <vt:lpstr>Facet</vt:lpstr>
      <vt:lpstr>Dodge Corporation</vt:lpstr>
      <vt:lpstr>Introduction</vt:lpstr>
      <vt:lpstr>Product/Services</vt:lpstr>
      <vt:lpstr>Employees </vt:lpstr>
      <vt:lpstr>Marketing strategies</vt:lpstr>
      <vt:lpstr>Management</vt:lpstr>
      <vt:lpstr>Communication</vt:lpstr>
      <vt:lpstr>Strategies to maintain the customers</vt:lpstr>
      <vt:lpstr>Measuring Strategy Success</vt:lpstr>
      <vt:lpstr>Strategies to Ensure International Success</vt:lpstr>
      <vt:lpstr>Lesson Learned</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Motawi Tilework</dc:title>
  <dc:creator>Pavilion</dc:creator>
  <cp:lastModifiedBy>Pavilion</cp:lastModifiedBy>
  <cp:revision>19</cp:revision>
  <dcterms:created xsi:type="dcterms:W3CDTF">2019-11-24T19:29:57Z</dcterms:created>
  <dcterms:modified xsi:type="dcterms:W3CDTF">2019-11-25T00:17:53Z</dcterms:modified>
</cp:coreProperties>
</file>